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39"/>
  </p:notesMasterIdLst>
  <p:sldIdLst>
    <p:sldId id="328" r:id="rId2"/>
    <p:sldId id="301" r:id="rId3"/>
    <p:sldId id="302" r:id="rId4"/>
    <p:sldId id="303" r:id="rId5"/>
    <p:sldId id="322" r:id="rId6"/>
    <p:sldId id="304" r:id="rId7"/>
    <p:sldId id="305" r:id="rId8"/>
    <p:sldId id="306" r:id="rId9"/>
    <p:sldId id="307" r:id="rId10"/>
    <p:sldId id="308" r:id="rId11"/>
    <p:sldId id="309" r:id="rId12"/>
    <p:sldId id="310" r:id="rId13"/>
    <p:sldId id="315" r:id="rId14"/>
    <p:sldId id="316" r:id="rId15"/>
    <p:sldId id="262" r:id="rId16"/>
    <p:sldId id="263" r:id="rId17"/>
    <p:sldId id="300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323" r:id="rId31"/>
    <p:sldId id="324" r:id="rId32"/>
    <p:sldId id="325" r:id="rId33"/>
    <p:sldId id="326" r:id="rId34"/>
    <p:sldId id="329" r:id="rId35"/>
    <p:sldId id="331" r:id="rId36"/>
    <p:sldId id="327" r:id="rId37"/>
    <p:sldId id="330" r:id="rId38"/>
  </p:sldIdLst>
  <p:sldSz cx="9144000" cy="6858000" type="screen4x3"/>
  <p:notesSz cx="6858000" cy="9144000"/>
  <p:defaultTextStyle>
    <a:defPPr>
      <a:defRPr lang="es-P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6" autoAdjust="0"/>
    <p:restoredTop sz="94660"/>
  </p:normalViewPr>
  <p:slideViewPr>
    <p:cSldViewPr>
      <p:cViewPr varScale="1">
        <p:scale>
          <a:sx n="55" d="100"/>
          <a:sy n="55" d="100"/>
        </p:scale>
        <p:origin x="-110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7ACBD0-6845-47E0-BD3B-A1A64CB54691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PY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EFE89E-EDCD-4991-B2D4-BE6CE4C79D22}" type="slidenum">
              <a:rPr lang="es-PY" smtClean="0"/>
              <a:pPr/>
              <a:t>‹Nº›</a:t>
            </a:fld>
            <a:endParaRPr lang="es-P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PY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9EFE89E-EDCD-4991-B2D4-BE6CE4C79D22}" type="slidenum">
              <a:rPr lang="es-PY" smtClean="0"/>
              <a:pPr/>
              <a:t>1</a:t>
            </a:fld>
            <a:endParaRPr lang="es-PY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BD0FA65-BBDB-4698-B049-AFBB3ED609BA}" type="datetime1">
              <a:rPr lang="es-ES_tradnl" smtClean="0"/>
              <a:pPr/>
              <a:t>08/09/2015</a:t>
            </a:fld>
            <a:endParaRPr lang="es-ES_tradnl" smtClean="0"/>
          </a:p>
        </p:txBody>
      </p:sp>
      <p:sp>
        <p:nvSpPr>
          <p:cNvPr id="22835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2286A25-FA05-4546-BCF1-0830886D020B}" type="slidenum">
              <a:rPr lang="es-ES_tradnl" smtClean="0"/>
              <a:pPr/>
              <a:t>30</a:t>
            </a:fld>
            <a:endParaRPr lang="es-ES_tradnl" smtClean="0"/>
          </a:p>
        </p:txBody>
      </p:sp>
      <p:sp>
        <p:nvSpPr>
          <p:cNvPr id="22835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835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BFA39E72-6A1D-410F-8D7D-7A758B20E740}" type="datetime1">
              <a:rPr lang="es-ES_tradnl" smtClean="0"/>
              <a:pPr/>
              <a:t>08/09/2015</a:t>
            </a:fld>
            <a:endParaRPr lang="es-ES_tradnl" smtClean="0"/>
          </a:p>
        </p:txBody>
      </p:sp>
      <p:sp>
        <p:nvSpPr>
          <p:cNvPr id="22937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F6DADFF-C999-491F-9695-E4E3640E5543}" type="slidenum">
              <a:rPr lang="es-ES_tradnl" smtClean="0"/>
              <a:pPr/>
              <a:t>31</a:t>
            </a:fld>
            <a:endParaRPr lang="es-ES_tradnl" smtClean="0"/>
          </a:p>
        </p:txBody>
      </p:sp>
      <p:sp>
        <p:nvSpPr>
          <p:cNvPr id="2293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938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402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1DB95580-0EFD-46D5-BE4F-7DA36C3A1869}" type="datetime1">
              <a:rPr lang="es-ES_tradnl" smtClean="0"/>
              <a:pPr/>
              <a:t>08/09/2015</a:t>
            </a:fld>
            <a:endParaRPr lang="es-ES_tradnl" smtClean="0"/>
          </a:p>
        </p:txBody>
      </p:sp>
      <p:sp>
        <p:nvSpPr>
          <p:cNvPr id="23040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C4889A-F97F-481C-8F65-B8E591812B3D}" type="slidenum">
              <a:rPr lang="es-ES_tradnl" smtClean="0"/>
              <a:pPr/>
              <a:t>32</a:t>
            </a:fld>
            <a:endParaRPr lang="es-ES_tradnl" smtClean="0"/>
          </a:p>
        </p:txBody>
      </p:sp>
      <p:sp>
        <p:nvSpPr>
          <p:cNvPr id="2304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040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/>
          <a:p>
            <a:fld id="{FE9B0020-A619-4DDA-9829-250E595D6A3C}" type="datetime1">
              <a:rPr lang="es-ES_tradnl" smtClean="0"/>
              <a:pPr/>
              <a:t>08/09/2015</a:t>
            </a:fld>
            <a:endParaRPr lang="es-ES_tradnl" smtClean="0"/>
          </a:p>
        </p:txBody>
      </p:sp>
      <p:sp>
        <p:nvSpPr>
          <p:cNvPr id="23245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E8452FE-A8CE-463A-B45F-5ECCBC964A84}" type="slidenum">
              <a:rPr lang="es-ES_tradnl" smtClean="0"/>
              <a:pPr/>
              <a:t>33</a:t>
            </a:fld>
            <a:endParaRPr lang="es-ES_tradnl" smtClean="0"/>
          </a:p>
        </p:txBody>
      </p:sp>
      <p:sp>
        <p:nvSpPr>
          <p:cNvPr id="23245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245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PY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PY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3734095-5715-4C2E-A62F-FACDDB293F0A}" type="datetimeFigureOut">
              <a:rPr lang="es-PY" smtClean="0"/>
              <a:pPr/>
              <a:t>08/09/2015</a:t>
            </a:fld>
            <a:endParaRPr lang="es-PY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PY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F372E04-F59D-4505-B4A5-44066DE2B0CC}" type="slidenum">
              <a:rPr lang="es-PY" smtClean="0"/>
              <a:pPr/>
              <a:t>‹Nº›</a:t>
            </a:fld>
            <a:endParaRPr lang="es-PY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fundaciondonpedro.org/webfdp/grafs/elchancho/villadelchancho03.jpg" TargetMode="Externa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5 Imagen" descr="IMG_03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2924944"/>
            <a:ext cx="3995936" cy="2663957"/>
          </a:xfrm>
          <a:prstGeom prst="rect">
            <a:avLst/>
          </a:prstGeom>
        </p:spPr>
      </p:pic>
      <p:pic>
        <p:nvPicPr>
          <p:cNvPr id="7" name="6 Imagen" descr="IMG_03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95536" y="1340768"/>
            <a:ext cx="3840427" cy="2880320"/>
          </a:xfrm>
          <a:prstGeom prst="rect">
            <a:avLst/>
          </a:prstGeom>
        </p:spPr>
      </p:pic>
      <p:sp>
        <p:nvSpPr>
          <p:cNvPr id="8" name="7 Marcador de contenido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4162467"/>
          </a:xfrm>
        </p:spPr>
        <p:txBody>
          <a:bodyPr/>
          <a:lstStyle/>
          <a:p>
            <a:pPr algn="ctr"/>
            <a:r>
              <a:rPr lang="es-PY" dirty="0" smtClean="0"/>
              <a:t>DISPOSICIÓN DE RESIDUOS Y CONFLICTO SOCIAL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endParaRPr lang="es-ES" b="1" dirty="0" smtClean="0"/>
          </a:p>
          <a:p>
            <a:pPr algn="just"/>
            <a:r>
              <a:rPr lang="es-ES" b="1" dirty="0" smtClean="0"/>
              <a:t> </a:t>
            </a:r>
            <a:r>
              <a:rPr lang="es-ES" dirty="0" smtClean="0"/>
              <a:t>Los transportistas y operadores, que al momento de aprobar la presente Ley estuvieran prestando servicios con alguna autorización expedida anteriormente, están obligados a inscribirse en el registro de generadores, transportistas, y operadores de sistemas de tratamientos de residuos generados en los establecimientos de salud y afines.</a:t>
            </a:r>
            <a:endParaRPr lang="es-PY" dirty="0" smtClean="0"/>
          </a:p>
          <a:p>
            <a:pPr algn="just"/>
            <a:endParaRPr lang="es-PY" dirty="0" smtClean="0"/>
          </a:p>
          <a:p>
            <a:pPr algn="just"/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dirty="0" smtClean="0"/>
              <a:t>Los transportistas y operadores de sistemas de tratamiento</a:t>
            </a:r>
            <a:endParaRPr lang="es-PY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827992"/>
          </a:xfrm>
        </p:spPr>
        <p:txBody>
          <a:bodyPr>
            <a:normAutofit/>
          </a:bodyPr>
          <a:lstStyle/>
          <a:p>
            <a:r>
              <a:rPr lang="es-ES" b="1" dirty="0" smtClean="0"/>
              <a:t>Nivel I: consultorios médicos, odontológicos y similares, </a:t>
            </a:r>
            <a:endParaRPr lang="es-PY" b="1" dirty="0" smtClean="0"/>
          </a:p>
          <a:p>
            <a:pPr>
              <a:buNone/>
            </a:pPr>
            <a:r>
              <a:rPr lang="es-ES" b="1" dirty="0" smtClean="0"/>
              <a:t> </a:t>
            </a:r>
            <a:endParaRPr lang="es-PY" b="1" dirty="0" smtClean="0"/>
          </a:p>
          <a:p>
            <a:r>
              <a:rPr lang="es-ES" b="1" dirty="0" smtClean="0"/>
              <a:t>Nivel II: establecimientos de salud que tengan de seis a cincuenta camas</a:t>
            </a:r>
          </a:p>
          <a:p>
            <a:endParaRPr lang="es-PY" b="1" dirty="0" smtClean="0"/>
          </a:p>
          <a:p>
            <a:r>
              <a:rPr lang="es-ES" b="1" dirty="0" smtClean="0"/>
              <a:t>Nivel III: hospitales que tengan más de cincuenta camas, centros antirrábicos y centros de enseñanza e investigación.</a:t>
            </a:r>
            <a:endParaRPr lang="es-PY" b="1" dirty="0" smtClean="0"/>
          </a:p>
          <a:p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PY" dirty="0" smtClean="0"/>
              <a:t>Clasificación de establecimientos generadores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" b="1" dirty="0" smtClean="0"/>
          </a:p>
          <a:p>
            <a:pPr algn="just"/>
            <a:r>
              <a:rPr lang="es-ES" b="1" dirty="0" smtClean="0"/>
              <a:t>Los residuos se clasifican en:</a:t>
            </a:r>
          </a:p>
          <a:p>
            <a:pPr lvl="1" algn="just"/>
            <a:r>
              <a:rPr lang="es-ES" b="1" dirty="0" smtClean="0"/>
              <a:t>TIPO I: residuos comunes, </a:t>
            </a:r>
          </a:p>
          <a:p>
            <a:pPr lvl="1" algn="just"/>
            <a:r>
              <a:rPr lang="es-ES" b="1" dirty="0" smtClean="0"/>
              <a:t>TIPO II: residuos anatómicos, </a:t>
            </a:r>
          </a:p>
          <a:p>
            <a:pPr lvl="1" algn="just"/>
            <a:r>
              <a:rPr lang="es-ES" b="1" dirty="0" smtClean="0"/>
              <a:t>TIPO III: punzo cortantes, </a:t>
            </a:r>
          </a:p>
          <a:p>
            <a:pPr lvl="1" algn="just"/>
            <a:r>
              <a:rPr lang="es-ES" b="1" dirty="0" smtClean="0"/>
              <a:t>TIPO IV: no anatómicos (sangre, </a:t>
            </a:r>
            <a:r>
              <a:rPr lang="es-ES" b="1" dirty="0" err="1" smtClean="0"/>
              <a:t>hemoderivados</a:t>
            </a:r>
            <a:r>
              <a:rPr lang="es-ES" b="1" dirty="0" smtClean="0"/>
              <a:t>, residuos de laboratorios clínicos, residuos de atención a pacientes), TIPO V: residuos químicos, medicamentos y otros residuos peligrosos</a:t>
            </a:r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Clasificación  de los residuos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b="1" dirty="0" smtClean="0"/>
              <a:t>Artículo 39.-</a:t>
            </a:r>
            <a:r>
              <a:rPr lang="es-ES" dirty="0" smtClean="0"/>
              <a:t>	.</a:t>
            </a:r>
            <a:r>
              <a:rPr lang="es-ES" b="1" dirty="0" smtClean="0"/>
              <a:t> </a:t>
            </a:r>
            <a:r>
              <a:rPr lang="es-ES" dirty="0" smtClean="0"/>
              <a:t>Las sanciones que establece la presente Ley son las siguientes: </a:t>
            </a:r>
            <a:endParaRPr lang="es-PY" dirty="0" smtClean="0"/>
          </a:p>
          <a:p>
            <a:endParaRPr lang="es-PY" dirty="0" smtClean="0"/>
          </a:p>
          <a:p>
            <a:r>
              <a:rPr lang="es-ES" b="1" dirty="0" smtClean="0"/>
              <a:t>a)</a:t>
            </a:r>
            <a:r>
              <a:rPr lang="es-ES" dirty="0" smtClean="0"/>
              <a:t> apercibimiento</a:t>
            </a:r>
            <a:r>
              <a:rPr lang="es-ES" i="1" dirty="0" smtClean="0"/>
              <a:t>; </a:t>
            </a:r>
            <a:endParaRPr lang="es-PY" dirty="0" smtClean="0"/>
          </a:p>
          <a:p>
            <a:endParaRPr lang="es-PY" dirty="0" smtClean="0"/>
          </a:p>
          <a:p>
            <a:r>
              <a:rPr lang="es-ES" b="1" dirty="0" smtClean="0"/>
              <a:t>b)</a:t>
            </a:r>
            <a:r>
              <a:rPr lang="es-ES" i="1" dirty="0" smtClean="0"/>
              <a:t> </a:t>
            </a:r>
            <a:r>
              <a:rPr lang="es-ES" dirty="0" smtClean="0"/>
              <a:t>multa de hasta cien jornales mínimos legales, establecidos para actividades diversas no especificadas en la República;</a:t>
            </a:r>
            <a:endParaRPr lang="es-PY" dirty="0" smtClean="0"/>
          </a:p>
          <a:p>
            <a:endParaRPr lang="es-PY" dirty="0" smtClean="0"/>
          </a:p>
          <a:p>
            <a:r>
              <a:rPr lang="es-ES" b="1" dirty="0" smtClean="0"/>
              <a:t>c) </a:t>
            </a:r>
            <a:r>
              <a:rPr lang="es-ES" dirty="0" smtClean="0"/>
              <a:t>suspensión de la actividad, de treinta a ciento ochenta días, según la gravedad;</a:t>
            </a:r>
            <a:endParaRPr lang="es-PY" dirty="0" smtClean="0"/>
          </a:p>
          <a:p>
            <a:endParaRPr lang="es-PY" dirty="0" smtClean="0"/>
          </a:p>
          <a:p>
            <a:r>
              <a:rPr lang="es-ES" b="1" dirty="0" smtClean="0"/>
              <a:t>d) </a:t>
            </a:r>
            <a:r>
              <a:rPr lang="es-ES" dirty="0" smtClean="0"/>
              <a:t>inhabilitación temporal o definitiva para la actividad.</a:t>
            </a:r>
            <a:endParaRPr lang="es-PY" dirty="0" smtClean="0"/>
          </a:p>
          <a:p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Incumplimiento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 smtClean="0"/>
              <a:t>Artículo 46.-	Prescripción de sanciones. </a:t>
            </a:r>
            <a:r>
              <a:rPr lang="es-ES" dirty="0" smtClean="0"/>
              <a:t>Las sanciones establecidas en esta Ley prescribirán a los dos años de haber sido dictadas.</a:t>
            </a:r>
            <a:endParaRPr lang="es-PY" dirty="0" smtClean="0"/>
          </a:p>
          <a:p>
            <a:r>
              <a:rPr lang="es-ES" dirty="0" smtClean="0"/>
              <a:t> </a:t>
            </a:r>
            <a:endParaRPr lang="es-PY" dirty="0" smtClean="0"/>
          </a:p>
          <a:p>
            <a:r>
              <a:rPr lang="es-ES" b="1" dirty="0" smtClean="0"/>
              <a:t>Artículo 47.-	Prescripción de acciones. </a:t>
            </a:r>
            <a:r>
              <a:rPr lang="es-ES" dirty="0" smtClean="0"/>
              <a:t>Las acciones para sancionar las infracciones a las normas de esta Ley, prescriben al año de su comisión. </a:t>
            </a:r>
            <a:endParaRPr lang="es-PY" dirty="0" smtClean="0"/>
          </a:p>
          <a:p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err="1" smtClean="0"/>
              <a:t>Prescripcion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2 Marcador de contenido"/>
          <p:cNvSpPr>
            <a:spLocks noGrp="1"/>
          </p:cNvSpPr>
          <p:nvPr>
            <p:ph idx="1"/>
          </p:nvPr>
        </p:nvSpPr>
        <p:spPr>
          <a:xfrm>
            <a:off x="827088" y="1989138"/>
            <a:ext cx="7661275" cy="4114800"/>
          </a:xfrm>
        </p:spPr>
        <p:txBody>
          <a:bodyPr/>
          <a:lstStyle/>
          <a:p>
            <a:pPr eaLnBrk="1" hangingPunct="1"/>
            <a:endParaRPr lang="es-ES" b="1" dirty="0" smtClean="0">
              <a:solidFill>
                <a:schemeClr val="tx2"/>
              </a:solidFill>
            </a:endParaRPr>
          </a:p>
          <a:p>
            <a:pPr eaLnBrk="1" hangingPunct="1"/>
            <a:endParaRPr lang="es-ES" b="1" dirty="0" smtClean="0">
              <a:solidFill>
                <a:schemeClr val="tx2"/>
              </a:solidFill>
            </a:endParaRPr>
          </a:p>
          <a:p>
            <a:pPr eaLnBrk="1" hangingPunct="1"/>
            <a:r>
              <a:rPr lang="es-ES" b="1" dirty="0" smtClean="0">
                <a:solidFill>
                  <a:schemeClr val="tx2"/>
                </a:solidFill>
              </a:rPr>
              <a:t>GESTION  INTEGRAL DE LOS RESIDUOS SOLIDOS EN LA REPUBLICA DEL PARAGUAY</a:t>
            </a:r>
            <a:r>
              <a:rPr lang="es-PY" dirty="0" smtClean="0">
                <a:solidFill>
                  <a:schemeClr val="tx2"/>
                </a:solidFill>
              </a:rPr>
              <a:t/>
            </a:r>
            <a:br>
              <a:rPr lang="es-PY" dirty="0" smtClean="0">
                <a:solidFill>
                  <a:schemeClr val="tx2"/>
                </a:solidFill>
              </a:rPr>
            </a:br>
            <a:endParaRPr lang="es-PY" dirty="0" smtClean="0"/>
          </a:p>
        </p:txBody>
      </p:sp>
      <p:sp>
        <p:nvSpPr>
          <p:cNvPr id="44034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dirty="0" smtClean="0"/>
              <a:t>LEY Nº 3.956/09 </a:t>
            </a:r>
            <a:r>
              <a:rPr lang="es-PY" sz="3200" dirty="0" smtClean="0"/>
              <a:t/>
            </a:r>
            <a:br>
              <a:rPr lang="es-PY" sz="3200" dirty="0" smtClean="0"/>
            </a:br>
            <a:endParaRPr lang="es-PY" sz="3200" dirty="0" smtClean="0"/>
          </a:p>
        </p:txBody>
      </p:sp>
      <p:pic>
        <p:nvPicPr>
          <p:cNvPr id="50180" name="3 Imagen" descr="cateur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88" y="4508500"/>
            <a:ext cx="2913062" cy="187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1" name="4 Imagen" descr="caateura 2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3994150"/>
            <a:ext cx="3779837" cy="265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0182" name="5 Imagen" descr="basura arroyos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9463" y="0"/>
            <a:ext cx="3284537" cy="218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1" descr="Villa del Chancho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980728"/>
            <a:ext cx="2665413" cy="176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/>
            <a:endParaRPr lang="es-ES" sz="2800" dirty="0" smtClean="0"/>
          </a:p>
          <a:p>
            <a:pPr algn="just" eaLnBrk="1" hangingPunct="1"/>
            <a:r>
              <a:rPr lang="es-ES" sz="2800" dirty="0" smtClean="0"/>
              <a:t>Objeto:</a:t>
            </a:r>
          </a:p>
          <a:p>
            <a:pPr lvl="1" algn="just" eaLnBrk="1" hangingPunct="1"/>
            <a:r>
              <a:rPr lang="es-ES" sz="2400" dirty="0" smtClean="0"/>
              <a:t>Establecimiento y aplicación de un régimen jurídico a la producción y gestión responsable de los residuos sólidos, cuyo contenido normativo y utilidad práctica deberá generar la reducción de los mismos, al mínimo, y evitar situaciones de riesgo para la salud humana y la calidad ambiental. </a:t>
            </a:r>
            <a:endParaRPr lang="es-PY" sz="2400" dirty="0" smtClean="0"/>
          </a:p>
          <a:p>
            <a:pPr algn="just" eaLnBrk="1" hangingPunct="1"/>
            <a:endParaRPr lang="es-PY" sz="2800" dirty="0" smtClean="0"/>
          </a:p>
        </p:txBody>
      </p:sp>
      <p:sp>
        <p:nvSpPr>
          <p:cNvPr id="4505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mtClean="0"/>
              <a:t>LEY Nº 3.956</a:t>
            </a:r>
            <a:endParaRPr lang="es-PY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2 Marcador de contenido"/>
          <p:cNvSpPr>
            <a:spLocks noGrp="1"/>
          </p:cNvSpPr>
          <p:nvPr>
            <p:ph idx="1"/>
          </p:nvPr>
        </p:nvSpPr>
        <p:spPr>
          <a:xfrm>
            <a:off x="539552" y="1412777"/>
            <a:ext cx="8604448" cy="5184874"/>
          </a:xfrm>
        </p:spPr>
        <p:txBody>
          <a:bodyPr>
            <a:normAutofit/>
          </a:bodyPr>
          <a:lstStyle/>
          <a:p>
            <a:pPr eaLnBrk="1" hangingPunct="1"/>
            <a:r>
              <a:rPr lang="es-ES" sz="2400" b="1" dirty="0" smtClean="0"/>
              <a:t>a)	</a:t>
            </a:r>
            <a:r>
              <a:rPr lang="es-ES" sz="2400" dirty="0" smtClean="0"/>
              <a:t>garantizar que los residuos sólidos se gestionen sin poner en peligro la salud y el ambiente, mejorando la calidad de vida de los ciudadanos;</a:t>
            </a:r>
            <a:endParaRPr lang="es-PY" sz="2400" dirty="0" smtClean="0"/>
          </a:p>
          <a:p>
            <a:pPr eaLnBrk="1" hangingPunct="1"/>
            <a:r>
              <a:rPr lang="es-ES" sz="2400" dirty="0" smtClean="0"/>
              <a:t> </a:t>
            </a:r>
            <a:endParaRPr lang="es-PY" sz="2400" dirty="0" smtClean="0"/>
          </a:p>
          <a:p>
            <a:pPr eaLnBrk="1" hangingPunct="1"/>
            <a:r>
              <a:rPr lang="es-ES" sz="2400" b="1" dirty="0" smtClean="0"/>
              <a:t>b)	</a:t>
            </a:r>
            <a:r>
              <a:rPr lang="es-ES" sz="2400" dirty="0" smtClean="0"/>
              <a:t>priorizar la reducción de la cantidad de residuos sólidos, así como evitar el peligro que puedan causar a la salud  y al ambiente;</a:t>
            </a:r>
            <a:endParaRPr lang="es-PY" sz="2400" dirty="0" smtClean="0"/>
          </a:p>
          <a:p>
            <a:pPr eaLnBrk="1" hangingPunct="1"/>
            <a:r>
              <a:rPr lang="es-ES" sz="2400" dirty="0" smtClean="0"/>
              <a:t> </a:t>
            </a:r>
            <a:endParaRPr lang="es-PY" sz="2400" dirty="0" smtClean="0"/>
          </a:p>
          <a:p>
            <a:pPr eaLnBrk="1" hangingPunct="1"/>
            <a:r>
              <a:rPr lang="es-ES" sz="2400" b="1" dirty="0" smtClean="0"/>
              <a:t>c)	</a:t>
            </a:r>
            <a:r>
              <a:rPr lang="es-ES" sz="2400" dirty="0" smtClean="0"/>
              <a:t>promover la implementación de instrumentos de planificación, inspección y control, que favorezcan la seguridad y eficiencia de las actividades de gestión integral  de los residuos sólidos;</a:t>
            </a:r>
            <a:endParaRPr lang="es-PY" sz="2400" dirty="0" smtClean="0"/>
          </a:p>
          <a:p>
            <a:pPr eaLnBrk="1" hangingPunct="1">
              <a:buNone/>
            </a:pPr>
            <a:endParaRPr lang="es-PY" sz="2400" dirty="0" smtClean="0"/>
          </a:p>
        </p:txBody>
      </p:sp>
      <p:sp>
        <p:nvSpPr>
          <p:cNvPr id="460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PY" smtClean="0"/>
              <a:t>Objetivos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2 Marcador de contenido"/>
          <p:cNvSpPr>
            <a:spLocks noGrp="1"/>
          </p:cNvSpPr>
          <p:nvPr>
            <p:ph idx="1"/>
          </p:nvPr>
        </p:nvSpPr>
        <p:spPr>
          <a:xfrm>
            <a:off x="611560" y="1700213"/>
            <a:ext cx="8532440" cy="4897437"/>
          </a:xfrm>
        </p:spPr>
        <p:txBody>
          <a:bodyPr>
            <a:normAutofit/>
          </a:bodyPr>
          <a:lstStyle/>
          <a:p>
            <a:pPr eaLnBrk="1" hangingPunct="1">
              <a:buNone/>
            </a:pPr>
            <a:endParaRPr lang="es-PY" sz="2400" dirty="0" smtClean="0"/>
          </a:p>
          <a:p>
            <a:pPr eaLnBrk="1" hangingPunct="1"/>
            <a:r>
              <a:rPr lang="es-ES" sz="2400" b="1" dirty="0" smtClean="0"/>
              <a:t>d)	</a:t>
            </a:r>
            <a:r>
              <a:rPr lang="es-ES" sz="2400" dirty="0" smtClean="0"/>
              <a:t>asegurar a los ciudadanos el acceso a la información sobre la acción pública en materia de gestión integral de los residuos sólidos, promoviendo su participación en el desarrollo de las acciones previstas;</a:t>
            </a:r>
            <a:endParaRPr lang="es-PY" sz="2400" dirty="0" smtClean="0"/>
          </a:p>
          <a:p>
            <a:pPr eaLnBrk="1" hangingPunct="1"/>
            <a:r>
              <a:rPr lang="es-ES" sz="2400" dirty="0" smtClean="0"/>
              <a:t> </a:t>
            </a:r>
            <a:endParaRPr lang="es-PY" sz="2400" dirty="0" smtClean="0"/>
          </a:p>
          <a:p>
            <a:pPr eaLnBrk="1" hangingPunct="1"/>
            <a:r>
              <a:rPr lang="es-ES" sz="2400" b="1" dirty="0" smtClean="0"/>
              <a:t>e)	</a:t>
            </a:r>
            <a:r>
              <a:rPr lang="es-ES" sz="2400" dirty="0" smtClean="0"/>
              <a:t>mejorar el ambiente y la calidad de vida, con disposiciones eficientes en cuanto a la seguridad sanitaria. </a:t>
            </a:r>
            <a:endParaRPr lang="es-PY" sz="2400" dirty="0" smtClean="0"/>
          </a:p>
          <a:p>
            <a:pPr eaLnBrk="1" hangingPunct="1"/>
            <a:endParaRPr lang="es-PY" sz="700" dirty="0" smtClean="0"/>
          </a:p>
        </p:txBody>
      </p:sp>
      <p:sp>
        <p:nvSpPr>
          <p:cNvPr id="4608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PY" smtClean="0"/>
              <a:t>Objetivos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es-ES" sz="3200" b="1" dirty="0" smtClean="0"/>
              <a:t>Secretaría del Ambiente (SEAM)</a:t>
            </a:r>
            <a:r>
              <a:rPr lang="es-ES" sz="3200" dirty="0" smtClean="0"/>
              <a:t>,</a:t>
            </a:r>
          </a:p>
          <a:p>
            <a:pPr lvl="1" algn="just" eaLnBrk="1" hangingPunct="1"/>
            <a:r>
              <a:rPr lang="es-ES" sz="2800" dirty="0" smtClean="0"/>
              <a:t>facultad para regular,  examinar y resolver la aprobación o el rechazo del proyecto de Gestión Integral de Residuos Sólidos, debiendo efectuar inspecciones, verificaciones, mediciones y demás actos necesarios para  la correcta implementación del proyecto y el cumplimiento de esta Ley.</a:t>
            </a:r>
          </a:p>
        </p:txBody>
      </p:sp>
      <p:sp>
        <p:nvSpPr>
          <p:cNvPr id="47106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PY" smtClean="0"/>
              <a:t>Autoridad de aplicación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PY" dirty="0" smtClean="0"/>
              <a:t/>
            </a:r>
            <a:br>
              <a:rPr lang="es-PY" dirty="0" smtClean="0"/>
            </a:br>
            <a:r>
              <a:rPr lang="es-ES" dirty="0" smtClean="0"/>
              <a:t> </a:t>
            </a:r>
            <a:r>
              <a:rPr lang="es-PY" dirty="0" smtClean="0"/>
              <a:t/>
            </a:r>
            <a:br>
              <a:rPr lang="es-PY" dirty="0" smtClean="0"/>
            </a:br>
            <a:r>
              <a:rPr lang="es-ES" dirty="0" smtClean="0"/>
              <a:t> </a:t>
            </a:r>
            <a:r>
              <a:rPr lang="es-PY" dirty="0" smtClean="0"/>
              <a:t/>
            </a:r>
            <a:br>
              <a:rPr lang="es-PY" dirty="0" smtClean="0"/>
            </a:br>
            <a:r>
              <a:rPr lang="es-ES" sz="4000" dirty="0" smtClean="0"/>
              <a:t>DE RESIDUOS GENERADOS EN LOS ESTABLECIMIENTOS DE SALUD Y AFINES</a:t>
            </a:r>
            <a:endParaRPr lang="es-PY" dirty="0"/>
          </a:p>
        </p:txBody>
      </p:sp>
      <p:sp>
        <p:nvSpPr>
          <p:cNvPr id="5" name="4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LEY Nº 3361/07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es-ES" sz="3600" b="1" dirty="0" smtClean="0"/>
              <a:t>Municipios</a:t>
            </a:r>
            <a:r>
              <a:rPr lang="es-ES" sz="3600" dirty="0" smtClean="0"/>
              <a:t>, </a:t>
            </a:r>
          </a:p>
          <a:p>
            <a:pPr lvl="1" algn="just" eaLnBrk="1" hangingPunct="1"/>
            <a:r>
              <a:rPr lang="es-ES" sz="3200" dirty="0" smtClean="0"/>
              <a:t>la protección del ambiente y la cooperación con el saneamiento ambiental, especialmente en lo referente al servicio de aseo urbano y domiciliario, comprendidas todas las fases de gestión integral de los residuos sólidos.</a:t>
            </a:r>
            <a:endParaRPr lang="es-PY" sz="3200" dirty="0" smtClean="0"/>
          </a:p>
          <a:p>
            <a:pPr eaLnBrk="1" hangingPunct="1"/>
            <a:endParaRPr lang="es-PY" sz="4800" dirty="0" smtClean="0"/>
          </a:p>
        </p:txBody>
      </p:sp>
      <p:sp>
        <p:nvSpPr>
          <p:cNvPr id="48131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PY" smtClean="0"/>
              <a:t>Autoridad de aplicación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2800" b="1" smtClean="0"/>
              <a:t>Proyecto de Gestión.</a:t>
            </a:r>
            <a:r>
              <a:rPr lang="es-ES" sz="2800" smtClean="0"/>
              <a:t> El Proyecto de  Gestión Integral de los Residuos Sólidos  será elaborado por las respectivas municipalidades o por el gobierno departamental, para su  posterior evaluación,  análisis, aprobación o rechazo por la Autoridad de Aplicación.</a:t>
            </a:r>
            <a:endParaRPr lang="es-PY" sz="2800" smtClean="0"/>
          </a:p>
        </p:txBody>
      </p:sp>
      <p:sp>
        <p:nvSpPr>
          <p:cNvPr id="4915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smtClean="0"/>
              <a:t>DE LA PRESTACIÓN DEL SERVICIO</a:t>
            </a:r>
            <a:r>
              <a:rPr lang="es-PY" sz="2800" smtClean="0"/>
              <a:t/>
            </a:r>
            <a:br>
              <a:rPr lang="es-PY" sz="2800" smtClean="0"/>
            </a:br>
            <a:endParaRPr lang="es-PY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mtClean="0"/>
              <a:t>La generación de los residuos sólidos implica obligaciones en el generador; por tanto, deberá realizar el almacenamiento previo en recipientes adecuados a su volumen, manejo y características particulares, con el fin de evitar su dispersión.</a:t>
            </a:r>
            <a:endParaRPr lang="es-PY" smtClean="0"/>
          </a:p>
        </p:txBody>
      </p:sp>
      <p:sp>
        <p:nvSpPr>
          <p:cNvPr id="50178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800" smtClean="0">
                <a:solidFill>
                  <a:schemeClr val="tx1"/>
                </a:solidFill>
              </a:rPr>
              <a:t>Disposición inicial.</a:t>
            </a:r>
            <a:endParaRPr lang="es-PY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es-ES" sz="3200" b="1" dirty="0" smtClean="0"/>
              <a:t>Las autoridades locales </a:t>
            </a:r>
            <a:r>
              <a:rPr lang="es-ES" sz="3200" dirty="0" smtClean="0"/>
              <a:t>adoptarán los métodos, sistemas y horarios  de recolección de los residuos sólidos que mejor se adapten a sus características particulares, cumpliendo para su realización con las condiciones de higiene y seguridad adecuadas para  minimizar el impacto negativo de los mismos</a:t>
            </a:r>
            <a:endParaRPr lang="es-PY" sz="3200" dirty="0" smtClean="0"/>
          </a:p>
        </p:txBody>
      </p:sp>
      <p:sp>
        <p:nvSpPr>
          <p:cNvPr id="5120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4800" smtClean="0">
                <a:solidFill>
                  <a:schemeClr val="tx1"/>
                </a:solidFill>
              </a:rPr>
              <a:t>Recolección.</a:t>
            </a:r>
            <a:endParaRPr lang="es-PY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4525963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ES" sz="2800" b="1" dirty="0" smtClean="0"/>
              <a:t>Reciclaje.</a:t>
            </a:r>
            <a:r>
              <a:rPr lang="es-ES" sz="2800" dirty="0" smtClean="0"/>
              <a:t> Los residuos sólidos, cuyas características lo permitan, deberán ser aprovechados mediante su </a:t>
            </a:r>
            <a:r>
              <a:rPr lang="es-ES" sz="2800" b="1" dirty="0" smtClean="0"/>
              <a:t>utilización o reincorporación al proceso productivo </a:t>
            </a:r>
            <a:r>
              <a:rPr lang="es-ES" sz="2800" dirty="0" smtClean="0"/>
              <a:t>como materia secundaria, sin que represente riesgos a la salud y al ambiente. Se consideran como </a:t>
            </a:r>
            <a:r>
              <a:rPr lang="es-ES" sz="2800" b="1" dirty="0" smtClean="0"/>
              <a:t>“sistemas de aprovechamiento”, el reciclaje, la recuperación, la reducción, el compostaje, la </a:t>
            </a:r>
            <a:r>
              <a:rPr lang="es-ES" sz="2800" b="1" dirty="0" err="1" smtClean="0"/>
              <a:t>lombricultura</a:t>
            </a:r>
            <a:r>
              <a:rPr lang="es-ES" sz="2800" b="1" dirty="0" smtClean="0"/>
              <a:t> </a:t>
            </a:r>
            <a:r>
              <a:rPr lang="es-ES" sz="2800" dirty="0" smtClean="0"/>
              <a:t>y otros que la tecnología desarrolle y tenga habilitación de las autoridades competentes. </a:t>
            </a:r>
            <a:endParaRPr lang="es-PY" sz="2800" dirty="0" smtClean="0"/>
          </a:p>
          <a:p>
            <a:pPr algn="just" eaLnBrk="1" hangingPunct="1"/>
            <a:endParaRPr lang="es-PY" sz="2800" dirty="0" smtClean="0"/>
          </a:p>
        </p:txBody>
      </p:sp>
      <p:sp>
        <p:nvSpPr>
          <p:cNvPr id="52226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smtClean="0"/>
              <a:t>DEL APROVECHAMIENTO DE LOS RESIDUOS SOLIDOS</a:t>
            </a:r>
            <a:r>
              <a:rPr lang="es-PY" sz="2800" smtClean="0"/>
              <a:t/>
            </a:r>
            <a:br>
              <a:rPr lang="es-PY" sz="2800" smtClean="0"/>
            </a:br>
            <a:endParaRPr lang="es-PY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2 Marcador de contenido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Autofit/>
          </a:bodyPr>
          <a:lstStyle/>
          <a:p>
            <a:pPr algn="just" eaLnBrk="1" hangingPunct="1"/>
            <a:r>
              <a:rPr lang="es-ES" sz="2800" b="1" dirty="0" smtClean="0"/>
              <a:t>Importación.</a:t>
            </a:r>
            <a:r>
              <a:rPr lang="es-ES" sz="2800" dirty="0" smtClean="0"/>
              <a:t> Queda terminantemente prohibida la importación de residuos sólidos, salvo cuando mediante una ley sea autorizada de manera excepcional.</a:t>
            </a:r>
            <a:endParaRPr lang="es-PY" sz="2800" dirty="0" smtClean="0"/>
          </a:p>
          <a:p>
            <a:pPr algn="just" eaLnBrk="1" hangingPunct="1"/>
            <a:r>
              <a:rPr lang="es-ES" sz="2800" dirty="0" smtClean="0"/>
              <a:t> </a:t>
            </a:r>
            <a:r>
              <a:rPr lang="es-ES" sz="2800" b="1" dirty="0" smtClean="0"/>
              <a:t>Exportación.</a:t>
            </a:r>
            <a:r>
              <a:rPr lang="es-ES" sz="2800" dirty="0" smtClean="0"/>
              <a:t> La exportación de residuos sólidos deberá contar con la autorización expresa de la Autoridad de Aplicación Secretaría del Ambiente (SEAM). </a:t>
            </a:r>
            <a:endParaRPr lang="es-PY" sz="2800" dirty="0" smtClean="0"/>
          </a:p>
          <a:p>
            <a:pPr algn="just" eaLnBrk="1" hangingPunct="1"/>
            <a:r>
              <a:rPr lang="es-ES" sz="2800" dirty="0" smtClean="0"/>
              <a:t> </a:t>
            </a:r>
            <a:endParaRPr lang="es-PY" sz="2800" dirty="0" smtClean="0"/>
          </a:p>
          <a:p>
            <a:pPr algn="just" eaLnBrk="1" hangingPunct="1"/>
            <a:endParaRPr lang="es-PY" sz="2800" dirty="0" smtClean="0"/>
          </a:p>
        </p:txBody>
      </p:sp>
      <p:sp>
        <p:nvSpPr>
          <p:cNvPr id="53250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dirty="0" smtClean="0"/>
              <a:t>DE LA IMPORTACION Y EXPORTACION DE RESIDUOS SOLIDOS</a:t>
            </a:r>
            <a:r>
              <a:rPr lang="es-PY" sz="3200" dirty="0" smtClean="0"/>
              <a:t/>
            </a:r>
            <a:br>
              <a:rPr lang="es-PY" sz="3200" dirty="0" smtClean="0"/>
            </a:br>
            <a:endParaRPr lang="es-PY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2400" b="1" dirty="0" smtClean="0"/>
              <a:t>Rellenos Sanitarios.</a:t>
            </a:r>
            <a:r>
              <a:rPr lang="es-ES" sz="2400" dirty="0" smtClean="0"/>
              <a:t> Los residuos que no puedan ser reciclados y procesados por intermedio de las tecnologías disponibles, deberán destinarse a un sistema de disposición final permanente, mediante Rellenos Sanitarios.</a:t>
            </a:r>
          </a:p>
          <a:p>
            <a:pPr algn="just" eaLnBrk="1" hangingPunct="1"/>
            <a:r>
              <a:rPr lang="es-ES" sz="2400" b="1" dirty="0" smtClean="0"/>
              <a:t>Responsabilidad.</a:t>
            </a:r>
            <a:r>
              <a:rPr lang="es-ES" sz="2400" dirty="0" smtClean="0"/>
              <a:t> Cuando el servicio de disposición final sea ejecutado por una persona natural o jurídica, pública o privada, de conformidad con lo previsto en esta Ley, </a:t>
            </a:r>
            <a:r>
              <a:rPr lang="es-ES" sz="2400" b="1" dirty="0" smtClean="0"/>
              <a:t>la responsabilidad recaerá en el prestador del servicio</a:t>
            </a:r>
            <a:r>
              <a:rPr lang="es-ES" sz="2400" dirty="0" smtClean="0"/>
              <a:t>;</a:t>
            </a:r>
            <a:endParaRPr lang="es-PY" sz="2400" dirty="0" smtClean="0"/>
          </a:p>
        </p:txBody>
      </p:sp>
      <p:sp>
        <p:nvSpPr>
          <p:cNvPr id="54274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smtClean="0"/>
              <a:t>DE LA DISPOSICION FINAL</a:t>
            </a:r>
            <a:r>
              <a:rPr lang="es-PY" sz="3200" smtClean="0"/>
              <a:t/>
            </a:r>
            <a:br>
              <a:rPr lang="es-PY" sz="3200" smtClean="0"/>
            </a:br>
            <a:endParaRPr lang="es-PY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2800" b="1" dirty="0" smtClean="0"/>
              <a:t>Prohibición.</a:t>
            </a:r>
            <a:r>
              <a:rPr lang="es-ES" sz="2800" dirty="0" smtClean="0"/>
              <a:t> </a:t>
            </a:r>
            <a:r>
              <a:rPr lang="es-ES" sz="2800" b="1" dirty="0" smtClean="0"/>
              <a:t>Se prohíbe la quema o incineración y la disposición de residuos sólidos a cielo abierto, en cursos de agua</a:t>
            </a:r>
            <a:r>
              <a:rPr lang="es-ES" sz="2800" dirty="0" smtClean="0"/>
              <a:t>, en lagos o lagunas o en los lugares de disposición final que no sean rellenos sanitarios. </a:t>
            </a:r>
            <a:r>
              <a:rPr lang="es-ES" sz="2800" b="1" dirty="0" smtClean="0"/>
              <a:t>Se  prohíbe también la participación de menores de edad en cualquiera de las etapas de la gestión.</a:t>
            </a:r>
            <a:endParaRPr lang="es-PY" sz="2800" b="1" dirty="0" smtClean="0"/>
          </a:p>
          <a:p>
            <a:pPr algn="just" eaLnBrk="1" hangingPunct="1"/>
            <a:endParaRPr lang="es-PY" sz="2800" dirty="0" smtClean="0"/>
          </a:p>
        </p:txBody>
      </p:sp>
      <p:sp>
        <p:nvSpPr>
          <p:cNvPr id="55299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3200" smtClean="0"/>
              <a:t>DE LA DISPOSICION FINAL</a:t>
            </a:r>
            <a:r>
              <a:rPr lang="es-PY" sz="3200" smtClean="0"/>
              <a:t/>
            </a:r>
            <a:br>
              <a:rPr lang="es-PY" sz="3200" smtClean="0"/>
            </a:br>
            <a:endParaRPr lang="es-PY" sz="3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 eaLnBrk="1" hangingPunct="1"/>
            <a:r>
              <a:rPr lang="es-ES" sz="3200" dirty="0" smtClean="0"/>
              <a:t>Las entidades de gestión que operan actualmente y estuvieran utilizando técnicas o tecnologías que no se adecuen a las exigencias de la presente Ley, </a:t>
            </a:r>
            <a:r>
              <a:rPr lang="es-ES" sz="3200" b="1" dirty="0" smtClean="0"/>
              <a:t>tendrán un plazo máximo de 2 (dos) años para adecuarse a ella. </a:t>
            </a:r>
            <a:endParaRPr lang="es-PY" sz="3200" b="1" dirty="0" smtClean="0"/>
          </a:p>
          <a:p>
            <a:pPr algn="just" eaLnBrk="1" hangingPunct="1"/>
            <a:endParaRPr lang="es-PY" sz="3200" dirty="0" smtClean="0"/>
          </a:p>
        </p:txBody>
      </p:sp>
      <p:sp>
        <p:nvSpPr>
          <p:cNvPr id="5632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" sz="3200" dirty="0" smtClean="0"/>
              <a:t>DE LAS DISPOSICIONES FINALES Y TRANSITORIAS</a:t>
            </a:r>
            <a:r>
              <a:rPr lang="es-PY" sz="3200" dirty="0" smtClean="0"/>
              <a:t/>
            </a:r>
            <a:br>
              <a:rPr lang="es-PY" sz="3200" dirty="0" smtClean="0"/>
            </a:br>
            <a:endParaRPr lang="es-PY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/>
            <a:r>
              <a:rPr lang="es-ES" sz="2400" dirty="0" smtClean="0"/>
              <a:t>Las autoridades competentes realizarán los </a:t>
            </a:r>
            <a:r>
              <a:rPr lang="es-ES" sz="2400" b="1" dirty="0" smtClean="0"/>
              <a:t>inventarios de los vertederos a cielo abierto, existentes en el territorio nacional en un lapso no mayor de 12 (doce) meses</a:t>
            </a:r>
            <a:r>
              <a:rPr lang="es-ES" sz="2400" dirty="0" smtClean="0"/>
              <a:t>, contados a partir de la publicación de la presente Ley, a fin de la elaboración y ejecución de los planes de clausura y de saneamiento de los mismos.</a:t>
            </a:r>
          </a:p>
          <a:p>
            <a:pPr algn="just" eaLnBrk="1" hangingPunct="1"/>
            <a:r>
              <a:rPr lang="es-ES" sz="2400" b="1" dirty="0" smtClean="0"/>
              <a:t>Los municipios deberán reglamentar la presente Ley en un plazo de 6 (seis) meses</a:t>
            </a:r>
            <a:r>
              <a:rPr lang="es-ES" sz="2400" dirty="0" smtClean="0"/>
              <a:t> a partir de su promulgación.</a:t>
            </a:r>
            <a:endParaRPr lang="es-PY" sz="2400" dirty="0" smtClean="0"/>
          </a:p>
          <a:p>
            <a:pPr algn="just" eaLnBrk="1" hangingPunct="1"/>
            <a:endParaRPr lang="es-PY" sz="2400" dirty="0" smtClean="0"/>
          </a:p>
        </p:txBody>
      </p:sp>
      <p:sp>
        <p:nvSpPr>
          <p:cNvPr id="57347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s-ES" sz="2800" smtClean="0"/>
              <a:t>DE LAS DISPOSICIONES FINALES Y TRANSITORIAS</a:t>
            </a:r>
            <a:r>
              <a:rPr lang="es-PY" sz="2800" smtClean="0"/>
              <a:t/>
            </a:r>
            <a:br>
              <a:rPr lang="es-PY" sz="2800" smtClean="0"/>
            </a:br>
            <a:endParaRPr lang="es-PY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" dirty="0" smtClean="0"/>
          </a:p>
          <a:p>
            <a:pPr algn="just"/>
            <a:r>
              <a:rPr lang="es-ES" b="1" dirty="0" smtClean="0"/>
              <a:t>Regular la gestión integral de los residuos generados en establecimientos de salud y afines</a:t>
            </a:r>
            <a:r>
              <a:rPr lang="es-ES" dirty="0" smtClean="0"/>
              <a:t>, que provengan de la atención de la salud humana y animal, con fines de prevención, diagnóstico, tratamiento, rehabilitación, estudio, docencia, investigación, o producción de elementos o medicamentos biológicos, farmacéuticos y químicos.</a:t>
            </a:r>
            <a:endParaRPr lang="es-PY" b="1" dirty="0" smtClean="0"/>
          </a:p>
          <a:p>
            <a:pPr algn="just"/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OBJETO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828800"/>
            <a:ext cx="8077200" cy="4495800"/>
          </a:xfrm>
        </p:spPr>
        <p:txBody>
          <a:bodyPr>
            <a:normAutofit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Disposición de Residuos Sólidos: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es-MX" sz="25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Art. N° </a:t>
            </a:r>
            <a:r>
              <a:rPr lang="es-ES" sz="2800" b="1" dirty="0" smtClean="0">
                <a:latin typeface="Times New Roman" pitchFamily="18" charset="0"/>
                <a:ea typeface="Batang" pitchFamily="18" charset="-127"/>
              </a:rPr>
              <a:t>12° Ley 716/96 </a:t>
            </a:r>
            <a:r>
              <a:rPr lang="es-ES" sz="2800" i="1" dirty="0" smtClean="0">
                <a:latin typeface="Times New Roman" pitchFamily="18" charset="0"/>
                <a:ea typeface="Batang" pitchFamily="18" charset="-127"/>
              </a:rPr>
              <a:t>que sanciona los delitos contra el medio ambiente</a:t>
            </a:r>
            <a:r>
              <a:rPr lang="es-ES" sz="2800" dirty="0" smtClean="0">
                <a:latin typeface="Times New Roman" pitchFamily="18" charset="0"/>
                <a:ea typeface="Batang" pitchFamily="18" charset="-127"/>
              </a:rPr>
              <a:t>, en su </a:t>
            </a:r>
            <a:r>
              <a:rPr lang="es-ES" sz="2800" b="1" dirty="0" smtClean="0">
                <a:latin typeface="Times New Roman" pitchFamily="18" charset="0"/>
                <a:ea typeface="Batang" pitchFamily="18" charset="-127"/>
              </a:rPr>
              <a:t>Artículo,</a:t>
            </a:r>
            <a:r>
              <a:rPr lang="es-ES" sz="2800" dirty="0" smtClean="0">
                <a:latin typeface="Times New Roman" pitchFamily="18" charset="0"/>
                <a:ea typeface="Batang" pitchFamily="18" charset="-127"/>
              </a:rPr>
              <a:t> </a:t>
            </a:r>
            <a:endParaRPr lang="es-ES_tradnl" sz="2800" dirty="0" smtClean="0"/>
          </a:p>
          <a:p>
            <a:pPr marL="621792" lvl="1" algn="just" eaLnBrk="1" fontAlgn="auto" hangingPunct="1"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s-ES_tradnl" sz="2400" dirty="0" smtClean="0"/>
              <a:t> </a:t>
            </a:r>
            <a:r>
              <a:rPr lang="es-ES_tradnl" sz="2800" dirty="0" smtClean="0"/>
              <a:t>Los que depositen o incineren basuras u otros desperdicios de cualquier tipo, en las rutas, caminos o calles, cursos de agua o sus adyacencias, serán sancionados con multa de 100 (cien) a 1.000 (mil) jornales mínimos legales para actividades diversas no especificadas</a:t>
            </a:r>
            <a:r>
              <a:rPr lang="es-ES_tradnl" sz="2400" dirty="0" smtClean="0"/>
              <a:t>.-</a:t>
            </a:r>
          </a:p>
        </p:txBody>
      </p:sp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7620000" cy="1219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26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RECURSOS EDAFICOS - Ambito Penal</a:t>
            </a:r>
            <a:endParaRPr lang="es-ES_tradnl" u="sng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7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73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73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73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7395" grpId="0" build="p" bldLvl="3" autoUpdateAnimBg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9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908721"/>
            <a:ext cx="8686800" cy="5644480"/>
          </a:xfrm>
        </p:spPr>
        <p:txBody>
          <a:bodyPr>
            <a:normAutofit/>
          </a:bodyPr>
          <a:lstStyle/>
          <a:p>
            <a:pPr marL="365760" indent="-256032" algn="just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MX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Disposición de Residuos Sólidos:</a:t>
            </a:r>
          </a:p>
          <a:p>
            <a:pPr marL="365760" indent="-256032" algn="just" eaLnBrk="1" fontAlgn="auto" hangingPunct="1">
              <a:lnSpc>
                <a:spcPct val="8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MX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marL="621792" lvl="1" eaLnBrk="1" fontAlgn="auto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s-ES_tradnl" sz="2400" dirty="0" smtClean="0"/>
              <a:t>2º  Se entenderán como desechos en el sentido del inciso anterior las sustancias que sean:</a:t>
            </a:r>
          </a:p>
          <a:p>
            <a:pPr marL="859536" lvl="2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"/>
              <a:defRPr/>
            </a:pPr>
            <a:r>
              <a:rPr lang="es-ES_tradnl" sz="2400" dirty="0" smtClean="0"/>
              <a:t>1. venenosas o capaces de causar enfermedades infecto-contagiosas a seres humanos o animales;</a:t>
            </a:r>
          </a:p>
          <a:p>
            <a:pPr marL="859536" lvl="2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"/>
              <a:defRPr/>
            </a:pPr>
            <a:r>
              <a:rPr lang="es-ES_tradnl" sz="2400" dirty="0" smtClean="0"/>
              <a:t>2. explosivas, inflamables, o, en grado no </a:t>
            </a:r>
            <a:r>
              <a:rPr lang="es-ES_tradnl" sz="2400" dirty="0" err="1" smtClean="0"/>
              <a:t>bagatelario</a:t>
            </a:r>
            <a:r>
              <a:rPr lang="es-ES_tradnl" sz="2400" dirty="0" smtClean="0"/>
              <a:t>, radioactivas; o</a:t>
            </a:r>
          </a:p>
          <a:p>
            <a:pPr marL="859536" lvl="2" eaLnBrk="1" fontAlgn="auto" hangingPunct="1">
              <a:lnSpc>
                <a:spcPct val="80000"/>
              </a:lnSpc>
              <a:spcAft>
                <a:spcPts val="0"/>
              </a:spcAft>
              <a:buFont typeface="Wingdings 2"/>
              <a:buChar char=""/>
              <a:defRPr/>
            </a:pPr>
            <a:r>
              <a:rPr lang="es-ES_tradnl" sz="2400" dirty="0" smtClean="0"/>
              <a:t>3. por su género, cualidades o cuantía capaces de contaminar gravemente las aguas, el  aire o el suelo.</a:t>
            </a:r>
          </a:p>
          <a:p>
            <a:pPr marL="621792" lvl="1" eaLnBrk="1" fontAlgn="auto" hangingPunct="1">
              <a:lnSpc>
                <a:spcPct val="80000"/>
              </a:lnSpc>
              <a:spcBef>
                <a:spcPts val="324"/>
              </a:spcBef>
              <a:spcAft>
                <a:spcPts val="0"/>
              </a:spcAft>
              <a:buFont typeface="Verdana"/>
              <a:buChar char="◦"/>
              <a:defRPr/>
            </a:pPr>
            <a:r>
              <a:rPr lang="es-ES_tradnl" sz="2400" dirty="0" smtClean="0"/>
              <a:t>5º  El hecho no será punible cuando un efecto nocivo sobre las aguas, el aire o los suelos esté evidentemente excluido por la mínima cuantía de los desechos.</a:t>
            </a:r>
            <a:endParaRPr lang="es-MX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884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0"/>
            <a:ext cx="74676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0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RECURSOS EDAFICOS - Ambito penal</a:t>
            </a:r>
            <a:endParaRPr lang="es-ES_tradnl" sz="4400" u="sng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8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84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84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84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84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84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84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8419" grpId="0" build="p" bldLvl="3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196752"/>
            <a:ext cx="8686800" cy="5356448"/>
          </a:xfrm>
        </p:spPr>
        <p:txBody>
          <a:bodyPr>
            <a:normAutofit/>
          </a:bodyPr>
          <a:lstStyle/>
          <a:p>
            <a:pPr marL="365760" indent="-256032" algn="just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MX" sz="3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Disposición de Residuos Sólidos:</a:t>
            </a:r>
          </a:p>
          <a:p>
            <a:pPr marL="365760" indent="-256032" algn="just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endParaRPr lang="es-ES_tradnl" sz="3200" dirty="0" smtClean="0"/>
          </a:p>
          <a:p>
            <a:pPr marL="365760" indent="-256032" algn="just" eaLnBrk="1" fontAlgn="auto" hangingPunct="1">
              <a:lnSpc>
                <a:spcPct val="90000"/>
              </a:lnSpc>
              <a:spcAft>
                <a:spcPts val="0"/>
              </a:spcAft>
              <a:buFont typeface="Wingdings 3"/>
              <a:buChar char=""/>
              <a:defRPr/>
            </a:pPr>
            <a:r>
              <a:rPr lang="es-ES_tradnl" sz="2800" dirty="0" smtClean="0"/>
              <a:t>1º  El que tratara, almacenara, arrojara, evacuara o de otra forma echara desechos:</a:t>
            </a:r>
          </a:p>
          <a:p>
            <a:pPr marL="859536" lvl="2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"/>
              <a:defRPr/>
            </a:pPr>
            <a:r>
              <a:rPr lang="es-ES_tradnl" sz="2800" dirty="0" smtClean="0"/>
              <a:t>1. fuera de las instalaciones previstas para ello; o</a:t>
            </a:r>
          </a:p>
          <a:p>
            <a:pPr marL="859536" lvl="2" eaLnBrk="1" fontAlgn="auto" hangingPunct="1">
              <a:lnSpc>
                <a:spcPct val="90000"/>
              </a:lnSpc>
              <a:spcAft>
                <a:spcPts val="0"/>
              </a:spcAft>
              <a:buFont typeface="Wingdings 2"/>
              <a:buChar char=""/>
              <a:defRPr/>
            </a:pPr>
            <a:r>
              <a:rPr lang="es-ES_tradnl" sz="2800" dirty="0" smtClean="0"/>
              <a:t>2. apartándose considerablemente de los tratamientos prescritos o autorizados por disposiciones legales o </a:t>
            </a:r>
            <a:r>
              <a:rPr lang="es-ES_tradnl" sz="2800" dirty="0" err="1" smtClean="0"/>
              <a:t>administrativas,será</a:t>
            </a:r>
            <a:r>
              <a:rPr lang="es-ES_tradnl" sz="2800" dirty="0" smtClean="0"/>
              <a:t> castigado con pena privativa de libertad de hasta cinco años o con multa.</a:t>
            </a:r>
          </a:p>
        </p:txBody>
      </p:sp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354360"/>
            <a:ext cx="7467600" cy="9144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es-ES_tradnl" sz="2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RECURSOS EDAFICOS - </a:t>
            </a:r>
            <a:r>
              <a:rPr lang="es-ES_tradnl" sz="2800" u="sng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Ambito</a:t>
            </a:r>
            <a:r>
              <a:rPr lang="es-ES_tradnl" sz="2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penal</a:t>
            </a:r>
            <a:br>
              <a:rPr lang="es-ES_tradnl" sz="2800" u="sng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es-ES" sz="2800" dirty="0" smtClean="0">
                <a:latin typeface="Times New Roman" pitchFamily="18" charset="0"/>
                <a:ea typeface="Batang" pitchFamily="18" charset="-127"/>
              </a:rPr>
              <a:t>Articulo N° 200, Código Penal: </a:t>
            </a:r>
            <a:r>
              <a:rPr lang="es-ES_tradnl" sz="2800" dirty="0" smtClean="0"/>
              <a:t/>
            </a:r>
            <a:br>
              <a:rPr lang="es-ES_tradnl" sz="2800" dirty="0" smtClean="0"/>
            </a:br>
            <a:endParaRPr lang="es-ES_tradnl" sz="2800" u="sng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89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894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94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894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94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9443" grpId="0" build="p" bldLvl="3" autoUpdateAnimBg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1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219200"/>
            <a:ext cx="8458200" cy="5257800"/>
          </a:xfrm>
        </p:spPr>
        <p:txBody>
          <a:bodyPr/>
          <a:lstStyle/>
          <a:p>
            <a:pPr algn="just" eaLnBrk="1" hangingPunct="1"/>
            <a:r>
              <a:rPr lang="es-MX" sz="3600" b="1" i="1" smtClean="0">
                <a:latin typeface="Times New Roman" pitchFamily="18" charset="0"/>
                <a:ea typeface="Batang" pitchFamily="18" charset="-127"/>
              </a:rPr>
              <a:t>Que sanciones se aplican?</a:t>
            </a:r>
          </a:p>
          <a:p>
            <a:pPr lvl="1" eaLnBrk="1" hangingPunct="1">
              <a:spcBef>
                <a:spcPts val="500"/>
              </a:spcBef>
              <a:spcAft>
                <a:spcPts val="500"/>
              </a:spcAft>
            </a:pPr>
            <a:r>
              <a:rPr lang="es-ES" sz="3200" b="1" u="sng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Ámbito Administrativo.</a:t>
            </a:r>
          </a:p>
          <a:p>
            <a:pPr lvl="1" algn="just" eaLnBrk="1" hangingPunct="1"/>
            <a:r>
              <a:rPr lang="es-ES" sz="32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Apercibimiento, multa, decomiso y suspensión temporaria o la cancelación del registro respectivamente en las reglamentaciones de la materia, a ser aplicadas por las autoridades administrativas.</a:t>
            </a:r>
          </a:p>
          <a:p>
            <a:pPr lvl="1" eaLnBrk="1" hangingPunct="1">
              <a:spcBef>
                <a:spcPts val="500"/>
              </a:spcBef>
              <a:spcAft>
                <a:spcPts val="500"/>
              </a:spcAft>
            </a:pPr>
            <a:r>
              <a:rPr lang="es-ES" sz="3200" b="1" u="sng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Ámbito Judicial.</a:t>
            </a:r>
          </a:p>
          <a:p>
            <a:pPr lvl="1" eaLnBrk="1" hangingPunct="1"/>
            <a:r>
              <a:rPr lang="es-ES" sz="3200" smtClean="0">
                <a:latin typeface="Times New Roman" pitchFamily="18" charset="0"/>
                <a:ea typeface="Arial Unicode MS" pitchFamily="34" charset="-128"/>
                <a:cs typeface="Arial Unicode MS" pitchFamily="34" charset="-128"/>
              </a:rPr>
              <a:t>5 años de pena privativa de libertad o multa</a:t>
            </a:r>
            <a:endParaRPr lang="es-MX" sz="3200" smtClean="0">
              <a:latin typeface="Times New Roman" pitchFamily="18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914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077200" cy="9144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s-ES_tradnl" sz="3400" u="sng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RECURSOS EDAFICOS - Sanciones</a:t>
            </a:r>
            <a:endParaRPr lang="es-ES_tradnl" sz="4400" u="sng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1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14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14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14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14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3" presetClass="entr" presetSubtype="52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14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1491" grpId="0" build="p" bldLvl="3" autoUpdateAnimBg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PY" dirty="0" smtClean="0"/>
              <a:t>La disposición de residuos es una cuestión de Dignidad Humana</a:t>
            </a:r>
            <a:endParaRPr lang="es-PY" dirty="0"/>
          </a:p>
        </p:txBody>
      </p:sp>
      <p:pic>
        <p:nvPicPr>
          <p:cNvPr id="4" name="3 Marcador de contenido" descr="IMG_03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1484784"/>
            <a:ext cx="5080000" cy="3606800"/>
          </a:xfrm>
        </p:spPr>
      </p:pic>
      <p:pic>
        <p:nvPicPr>
          <p:cNvPr id="5" name="4 Imagen" descr="IMG_02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212976"/>
            <a:ext cx="4665631" cy="3645024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PY" dirty="0" smtClean="0"/>
          </a:p>
          <a:p>
            <a:pPr algn="just"/>
            <a:r>
              <a:rPr lang="es-PY" dirty="0" smtClean="0"/>
              <a:t>El pueblo paraguayo por medio de sus legítimos representantes, reunidos en Convención Nacional Constituyente, invocando a Dios, reconociendo la dignidad humana con el fin de asegurar, la libertad, la igualdad y la justicia…</a:t>
            </a:r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PY" dirty="0" smtClean="0"/>
              <a:t>PREAMBULO </a:t>
            </a:r>
            <a:r>
              <a:rPr lang="es-PY" smtClean="0"/>
              <a:t>DE LA</a:t>
            </a:r>
            <a:br>
              <a:rPr lang="es-PY" smtClean="0"/>
            </a:br>
            <a:r>
              <a:rPr lang="es-PY" smtClean="0"/>
              <a:t> </a:t>
            </a:r>
            <a:r>
              <a:rPr lang="es-PY" dirty="0" smtClean="0"/>
              <a:t>CONSTITUCIÓN PARAGUAYA.</a:t>
            </a:r>
            <a:endParaRPr lang="es-PY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PY" dirty="0" smtClean="0"/>
          </a:p>
          <a:p>
            <a:pPr algn="just"/>
            <a:endParaRPr lang="es-PY" dirty="0" smtClean="0"/>
          </a:p>
          <a:p>
            <a:pPr algn="just"/>
            <a:r>
              <a:rPr lang="es-PY" dirty="0" smtClean="0"/>
              <a:t>No </a:t>
            </a:r>
            <a:r>
              <a:rPr lang="es-PY" dirty="0" smtClean="0"/>
              <a:t>solo implica la </a:t>
            </a:r>
            <a:r>
              <a:rPr lang="es-PY" dirty="0" err="1" smtClean="0"/>
              <a:t>garantía</a:t>
            </a:r>
            <a:r>
              <a:rPr lang="es-PY" dirty="0" smtClean="0"/>
              <a:t> negativa de que la persona no va a ser objeto de ofensas o humillaciones, sino que supone </a:t>
            </a:r>
            <a:r>
              <a:rPr lang="es-PY" dirty="0" err="1" smtClean="0"/>
              <a:t>también</a:t>
            </a:r>
            <a:r>
              <a:rPr lang="es-PY" dirty="0" smtClean="0"/>
              <a:t> la </a:t>
            </a:r>
            <a:r>
              <a:rPr lang="es-PY" dirty="0" err="1" smtClean="0"/>
              <a:t>afirmación</a:t>
            </a:r>
            <a:r>
              <a:rPr lang="es-PY" dirty="0" smtClean="0"/>
              <a:t> positiva del pleno desarrollo de la personalidad de cada individuo».  </a:t>
            </a:r>
            <a:r>
              <a:rPr lang="es-PY" dirty="0" err="1" smtClean="0"/>
              <a:t>Definción</a:t>
            </a:r>
            <a:r>
              <a:rPr lang="es-PY" dirty="0" smtClean="0"/>
              <a:t> de Pérez </a:t>
            </a:r>
            <a:r>
              <a:rPr lang="es-PY" dirty="0" err="1" smtClean="0"/>
              <a:t>Luña</a:t>
            </a:r>
            <a:r>
              <a:rPr lang="es-PY" dirty="0" smtClean="0"/>
              <a:t>.</a:t>
            </a:r>
          </a:p>
          <a:p>
            <a:pPr algn="just">
              <a:buNone/>
            </a:pPr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PY" dirty="0" smtClean="0"/>
              <a:t>DEFINICIÓN DE DIGNIDAD HUMANA. </a:t>
            </a:r>
            <a:endParaRPr lang="es-PY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50000"/>
              </a:lnSpc>
            </a:pPr>
            <a:r>
              <a:rPr lang="es-PY" sz="2800" dirty="0" smtClean="0"/>
              <a:t>La dignidad implica que, aún tomando en cuenta las necesidades de vida en sociedad, se respeten las condiciones mínimas de dignidad de las presentes y futuras generaciones de la familia humana.</a:t>
            </a:r>
            <a:endParaRPr lang="es-PY" sz="28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PY" dirty="0" smtClean="0"/>
              <a:t>RESPETO A LA DIGNIDAD DE LA FAMILIA</a:t>
            </a:r>
            <a:endParaRPr lang="es-PY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ES" sz="2800" dirty="0" smtClean="0"/>
          </a:p>
          <a:p>
            <a:pPr algn="ctr"/>
            <a:r>
              <a:rPr lang="es-ES" sz="2800" dirty="0" smtClean="0"/>
              <a:t>Ministerio de Salud Pública y Bienestar Social. </a:t>
            </a:r>
          </a:p>
          <a:p>
            <a:pPr lvl="1" algn="just"/>
            <a:endParaRPr lang="es-ES" sz="2400" dirty="0" smtClean="0"/>
          </a:p>
          <a:p>
            <a:pPr lvl="1" algn="just"/>
            <a:r>
              <a:rPr lang="es-ES" sz="2400" dirty="0" smtClean="0"/>
              <a:t>Establece la política de gestión y manejo integral de los residuos, desde su generación hasta su disposición final, incluidos los efluentes derivados de los tratamientos efectuados….</a:t>
            </a:r>
            <a:endParaRPr lang="es-PY" sz="2400" dirty="0" smtClean="0"/>
          </a:p>
          <a:p>
            <a:pPr lvl="1" algn="just"/>
            <a:r>
              <a:rPr lang="es-PY" sz="2400" dirty="0" smtClean="0"/>
              <a:t>Realiza Fiscalizaciones</a:t>
            </a:r>
          </a:p>
          <a:p>
            <a:pPr lvl="1" algn="just"/>
            <a:r>
              <a:rPr lang="es-PY" sz="2400" dirty="0" smtClean="0"/>
              <a:t>Habilita el transporte, tratamiento y disposición final.</a:t>
            </a:r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Autoridad de aplicación</a:t>
            </a:r>
            <a:endParaRPr lang="es-PY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endParaRPr lang="es-ES" sz="2800" dirty="0" smtClean="0"/>
          </a:p>
          <a:p>
            <a:pPr lvl="1" algn="just"/>
            <a:r>
              <a:rPr lang="es-ES" sz="2400" b="1" dirty="0" smtClean="0"/>
              <a:t>Inhabilitación.</a:t>
            </a:r>
            <a:r>
              <a:rPr lang="es-ES" sz="2400" dirty="0" smtClean="0"/>
              <a:t> Toda persona jurídica que hubiera sido sancionada con inhabilitación para el ejercicio de los servicios, no podrá desarrollar tanto ella como sus directivos,</a:t>
            </a:r>
            <a:r>
              <a:rPr lang="es-ES" sz="2400" b="1" i="1" dirty="0" smtClean="0"/>
              <a:t> </a:t>
            </a:r>
            <a:r>
              <a:rPr lang="es-ES" sz="2400" dirty="0" smtClean="0"/>
              <a:t>a título individual, ni formando parte de otras sociedades, actividades reguladas por esta Ley durante el término que dure la inhabilitación, sin perjuicio de las sanciones penales que correspondieran</a:t>
            </a:r>
            <a:endParaRPr lang="es-PY" sz="24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Autoridad de aplicación</a:t>
            </a:r>
            <a:endParaRPr lang="es-PY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" dirty="0" smtClean="0"/>
          </a:p>
          <a:p>
            <a:pPr algn="just"/>
            <a:r>
              <a:rPr lang="es-ES" dirty="0" smtClean="0"/>
              <a:t>todas las personas físicas o jurídicas, establecimientos o instituciones que por su actividad personal o institucional, sean definidos como generadores, transportistas u operadores de sistemas de tratamiento y disposición final de residuos generados en establecimientos de salud y afines</a:t>
            </a:r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Comunidad regulada</a:t>
            </a:r>
            <a:endParaRPr lang="es-PY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467544" y="4941168"/>
            <a:ext cx="828092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Y"/>
          </a:p>
        </p:txBody>
      </p:sp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/>
            <a:endParaRPr lang="es-ES" dirty="0" smtClean="0"/>
          </a:p>
          <a:p>
            <a:pPr algn="just"/>
            <a:r>
              <a:rPr lang="es-ES" dirty="0" smtClean="0"/>
              <a:t>Todos aquellos materiales en estado sólido, semisólido, líquido o gaseoso, que </a:t>
            </a:r>
            <a:r>
              <a:rPr lang="es-ES" b="1" dirty="0" smtClean="0"/>
              <a:t>presenten o puedan presentar características de </a:t>
            </a:r>
            <a:r>
              <a:rPr lang="es-ES" b="1" dirty="0" err="1" smtClean="0"/>
              <a:t>infecciosidad</a:t>
            </a:r>
            <a:r>
              <a:rPr lang="es-ES" b="1" dirty="0" smtClean="0"/>
              <a:t>, toxicidad o actividad biológica</a:t>
            </a:r>
            <a:r>
              <a:rPr lang="es-ES" dirty="0" smtClean="0"/>
              <a:t> que puedan afectar directa o indirectamente a la salud y al ambiente, que no estén expresamente excluidos de su texto.</a:t>
            </a:r>
          </a:p>
          <a:p>
            <a:endParaRPr lang="es-ES" dirty="0" smtClean="0"/>
          </a:p>
          <a:p>
            <a:r>
              <a:rPr lang="es-ES" dirty="0" smtClean="0"/>
              <a:t>Quedan excluidas los: </a:t>
            </a:r>
            <a:r>
              <a:rPr lang="es-ES" b="1" dirty="0" smtClean="0"/>
              <a:t>a)</a:t>
            </a:r>
            <a:r>
              <a:rPr lang="es-ES" dirty="0" smtClean="0"/>
              <a:t> residuos urbanos; </a:t>
            </a:r>
            <a:endParaRPr lang="es-PY" dirty="0" smtClean="0"/>
          </a:p>
          <a:p>
            <a:pPr>
              <a:buNone/>
            </a:pPr>
            <a:r>
              <a:rPr lang="es-ES" b="1" dirty="0" smtClean="0"/>
              <a:t>b)</a:t>
            </a:r>
            <a:r>
              <a:rPr lang="es-ES" dirty="0" smtClean="0"/>
              <a:t> residuos radiactivos.</a:t>
            </a:r>
            <a:endParaRPr lang="es-PY" dirty="0" smtClean="0"/>
          </a:p>
          <a:p>
            <a:pPr algn="just"/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Residuos</a:t>
            </a:r>
            <a:endParaRPr lang="es-P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>
          <a:xfrm>
            <a:off x="251520" y="1481328"/>
            <a:ext cx="8435280" cy="4900000"/>
          </a:xfrm>
        </p:spPr>
        <p:txBody>
          <a:bodyPr>
            <a:normAutofit fontScale="85000" lnSpcReduction="20000"/>
          </a:bodyPr>
          <a:lstStyle/>
          <a:p>
            <a:pPr algn="just"/>
            <a:endParaRPr lang="es-ES" b="1" dirty="0" smtClean="0"/>
          </a:p>
          <a:p>
            <a:pPr algn="just"/>
            <a:r>
              <a:rPr lang="es-ES" dirty="0" smtClean="0"/>
              <a:t>La municipalidad en su jurisdicción o distrito, </a:t>
            </a:r>
            <a:r>
              <a:rPr lang="es-ES" b="1" dirty="0" smtClean="0"/>
              <a:t>será responsable de la recolección externa, transporte, tratamiento y disposición final de los residuos </a:t>
            </a:r>
            <a:r>
              <a:rPr lang="es-ES" dirty="0" smtClean="0">
                <a:solidFill>
                  <a:srgbClr val="FF0000"/>
                </a:solidFill>
              </a:rPr>
              <a:t>cuando los generadores se vean imposibilitados </a:t>
            </a:r>
            <a:r>
              <a:rPr lang="es-ES" dirty="0" smtClean="0"/>
              <a:t>de realizar dicha actividad por sí mismos o a través de terceros</a:t>
            </a:r>
          </a:p>
          <a:p>
            <a:pPr algn="just"/>
            <a:endParaRPr lang="es-ES" b="1" dirty="0" smtClean="0"/>
          </a:p>
          <a:p>
            <a:pPr algn="just"/>
            <a:r>
              <a:rPr lang="es-ES" b="1" dirty="0" err="1" smtClean="0"/>
              <a:t>Area</a:t>
            </a:r>
            <a:r>
              <a:rPr lang="es-ES" b="1" dirty="0" smtClean="0"/>
              <a:t> de reserva. </a:t>
            </a:r>
            <a:r>
              <a:rPr lang="es-ES" dirty="0" smtClean="0"/>
              <a:t>A partir de la sanción y promulgación de la presente Ley, </a:t>
            </a:r>
            <a:r>
              <a:rPr lang="es-ES" b="1" dirty="0" smtClean="0"/>
              <a:t>los municipios están obligados a destinar un espacio físico dentro del ejido de su jurisdicción para el tratamiento y disposición final de los residuos generados </a:t>
            </a:r>
            <a:r>
              <a:rPr lang="es-ES" dirty="0" smtClean="0"/>
              <a:t>por los establecimientos de salud y afines asentados en su distrito, cuyas dimensiones y características dependerán del volumen y del tipo del proyecto a ser implementado.</a:t>
            </a:r>
            <a:endParaRPr lang="es-PY" dirty="0" smtClean="0"/>
          </a:p>
          <a:p>
            <a:pPr algn="just"/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PY" dirty="0" smtClean="0"/>
              <a:t>Municipios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endParaRPr lang="es-ES" dirty="0" smtClean="0"/>
          </a:p>
          <a:p>
            <a:pPr algn="just"/>
            <a:r>
              <a:rPr lang="es-ES" dirty="0" smtClean="0"/>
              <a:t>Los operadores que estuvieren utilizando técnicas o tecnologías que no se adecuen a las exigencias de la presente Ley al momento de su promulgación, tendrán un </a:t>
            </a:r>
            <a:r>
              <a:rPr lang="es-ES" b="1" dirty="0" smtClean="0"/>
              <a:t>plazo máximo de un año para adecuar su funcionamiento a la nueva normatividad. </a:t>
            </a:r>
            <a:r>
              <a:rPr lang="es-ES" dirty="0" smtClean="0"/>
              <a:t>Caso contrario, caducarán automáticamente todos los registros y habilitaciones, permisos o contratos que estuvieren vigentes</a:t>
            </a:r>
            <a:endParaRPr lang="es-PY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Habilitaciones vigentes.</a:t>
            </a:r>
            <a:endParaRPr lang="es-PY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114</TotalTime>
  <Words>1730</Words>
  <Application>Microsoft Office PowerPoint</Application>
  <PresentationFormat>Presentación en pantalla (4:3)</PresentationFormat>
  <Paragraphs>153</Paragraphs>
  <Slides>37</Slides>
  <Notes>5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37</vt:i4>
      </vt:variant>
    </vt:vector>
  </HeadingPairs>
  <TitlesOfParts>
    <vt:vector size="38" baseType="lpstr">
      <vt:lpstr>Concurrencia</vt:lpstr>
      <vt:lpstr>Diapositiva 1</vt:lpstr>
      <vt:lpstr>     DE RESIDUOS GENERADOS EN LOS ESTABLECIMIENTOS DE SALUD Y AFINES</vt:lpstr>
      <vt:lpstr>OBJETO</vt:lpstr>
      <vt:lpstr>Autoridad de aplicación</vt:lpstr>
      <vt:lpstr>Autoridad de aplicación</vt:lpstr>
      <vt:lpstr>Comunidad regulada</vt:lpstr>
      <vt:lpstr>Residuos</vt:lpstr>
      <vt:lpstr>Municipios</vt:lpstr>
      <vt:lpstr>Habilitaciones vigentes.</vt:lpstr>
      <vt:lpstr>Los transportistas y operadores de sistemas de tratamiento</vt:lpstr>
      <vt:lpstr>Clasificación de establecimientos generadores</vt:lpstr>
      <vt:lpstr>Clasificación  de los residuos</vt:lpstr>
      <vt:lpstr>Incumplimiento</vt:lpstr>
      <vt:lpstr>Prescripcion</vt:lpstr>
      <vt:lpstr>LEY Nº 3.956/09  </vt:lpstr>
      <vt:lpstr>LEY Nº 3.956</vt:lpstr>
      <vt:lpstr>Objetivos</vt:lpstr>
      <vt:lpstr>Objetivos</vt:lpstr>
      <vt:lpstr>Autoridad de aplicación</vt:lpstr>
      <vt:lpstr>Autoridad de aplicación</vt:lpstr>
      <vt:lpstr>DE LA PRESTACIÓN DEL SERVICIO </vt:lpstr>
      <vt:lpstr>Disposición inicial.</vt:lpstr>
      <vt:lpstr>Recolección.</vt:lpstr>
      <vt:lpstr>DEL APROVECHAMIENTO DE LOS RESIDUOS SOLIDOS </vt:lpstr>
      <vt:lpstr>DE LA IMPORTACION Y EXPORTACION DE RESIDUOS SOLIDOS </vt:lpstr>
      <vt:lpstr>DE LA DISPOSICION FINAL </vt:lpstr>
      <vt:lpstr>DE LA DISPOSICION FINAL </vt:lpstr>
      <vt:lpstr>DE LAS DISPOSICIONES FINALES Y TRANSITORIAS </vt:lpstr>
      <vt:lpstr>DE LAS DISPOSICIONES FINALES Y TRANSITORIAS </vt:lpstr>
      <vt:lpstr>RECURSOS EDAFICOS - Ambito Penal</vt:lpstr>
      <vt:lpstr>RECURSOS EDAFICOS - Ambito penal</vt:lpstr>
      <vt:lpstr>RECURSOS EDAFICOS - Ambito penal Articulo N° 200, Código Penal:  </vt:lpstr>
      <vt:lpstr>RECURSOS EDAFICOS - Sanciones</vt:lpstr>
      <vt:lpstr>La disposición de residuos es una cuestión de Dignidad Humana</vt:lpstr>
      <vt:lpstr>PREAMBULO DE LA  CONSTITUCIÓN PARAGUAYA.</vt:lpstr>
      <vt:lpstr>DEFINICIÓN DE DIGNIDAD HUMANA. </vt:lpstr>
      <vt:lpstr>RESPETO A LA DIGNIDAD DE LA FAMILIA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Recursos Edaficos (Suelo)</dc:title>
  <dc:creator>User</dc:creator>
  <cp:lastModifiedBy>User</cp:lastModifiedBy>
  <cp:revision>9</cp:revision>
  <dcterms:created xsi:type="dcterms:W3CDTF">2014-07-31T16:26:58Z</dcterms:created>
  <dcterms:modified xsi:type="dcterms:W3CDTF">2015-09-08T18:41:32Z</dcterms:modified>
</cp:coreProperties>
</file>